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embeddedFontLst>
    <p:embeddedFont>
      <p:font typeface="Nunito"/>
      <p:regular r:id="rId67"/>
      <p:bold r:id="rId68"/>
      <p:italic r:id="rId69"/>
      <p:boldItalic r:id="rId70"/>
    </p:embeddedFont>
    <p:embeddedFont>
      <p:font typeface="Maven Pro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656354-3401-47A9-B7AC-C08FC1C99FE9}">
  <a:tblStyle styleId="{D0656354-3401-47A9-B7AC-C08FC1C99F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MavenPr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MavenPro-regular.fntdata"/><Relationship Id="rId70" Type="http://schemas.openxmlformats.org/officeDocument/2006/relationships/font" Target="fonts/Nuni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Nunito-bold.fntdata"/><Relationship Id="rId23" Type="http://schemas.openxmlformats.org/officeDocument/2006/relationships/slide" Target="slides/slide17.xml"/><Relationship Id="rId67" Type="http://schemas.openxmlformats.org/officeDocument/2006/relationships/font" Target="fonts/Nuni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c1ebfdd2c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c1ebfdd2c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c23ee13ba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c23ee13ba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23ee13ba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23ee13ba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c23ee13ba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c23ee13ba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c23ee13ba5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c23ee13ba5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c23ee13ba5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c23ee13ba5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c23ee13ba5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c23ee13ba5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c23ee13ba5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c23ee13ba5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23ee13ba5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23ee13ba5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c23ee13ba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c23ee13ba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1ebfdd2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1ebfdd2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c23ee13ba5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c23ee13ba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c23ee13ba5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c23ee13ba5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c23ee13ba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c23ee13ba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23ee13b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23ee13b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c23ee13ba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c23ee13ba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c23ee13ba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c23ee13ba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23ee13ba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c23ee13ba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c23ee13ba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c23ee13ba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c23ee13ba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c23ee13ba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23ee13ba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23ee13ba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1ebfdd2c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1ebfdd2c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c23ee13ba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c23ee13ba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c23ee13ba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c23ee13ba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23ee13ba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c23ee13ba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23ee13ba5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c23ee13ba5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c23ee13ba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c23ee13ba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23ee13ba5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23ee13ba5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c23ee13ba5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c23ee13ba5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c23ee13ba5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c23ee13ba5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c23ee13ba5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c23ee13ba5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c23ee13ba5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c23ee13ba5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c1ebfdd2c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c1ebfdd2c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c1ebfdd2c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c1ebfdd2c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1ebfdd2c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c1ebfdd2c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1ebfdd2c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c1ebfdd2c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c1ebfdd2c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c1ebfdd2c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c1ebfdd2c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c1ebfdd2c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1ebfdd2c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1ebfdd2c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c1ebfdd2c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c1ebfdd2c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1ebfdd2c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c1ebfdd2c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23ee13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23ee13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c23ee13ba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c23ee13ba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1ebfdd2c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1ebfdd2c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c23ee13ba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c23ee13ba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c23ee13ba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c23ee13ba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c23ee13ba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c23ee13ba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23ee13ba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23ee13ba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c23ee13ba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c23ee13ba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c23ee13ba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c23ee13ba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c23ee13ba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c23ee13ba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c23ee13b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c23ee13b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23ee13ba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c23ee13ba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c23ee13b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c23ee13b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1ebfdd2c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1ebfdd2c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c23ee13ba5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c23ee13ba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1ebfdd2c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1ebfdd2c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1ebfdd2c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1ebfdd2c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c1ebfdd2c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c1ebfdd2c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Relationship Id="rId4" Type="http://schemas.openxmlformats.org/officeDocument/2006/relationships/image" Target="../media/image6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9.png"/><Relationship Id="rId5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Relationship Id="rId4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5.png"/><Relationship Id="rId4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2.png"/><Relationship Id="rId4" Type="http://schemas.openxmlformats.org/officeDocument/2006/relationships/image" Target="../media/image93.png"/><Relationship Id="rId5" Type="http://schemas.openxmlformats.org/officeDocument/2006/relationships/image" Target="../media/image91.png"/><Relationship Id="rId6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Relationship Id="rId4" Type="http://schemas.openxmlformats.org/officeDocument/2006/relationships/image" Target="../media/image101.png"/><Relationship Id="rId5" Type="http://schemas.openxmlformats.org/officeDocument/2006/relationships/image" Target="../media/image98.png"/><Relationship Id="rId6" Type="http://schemas.openxmlformats.org/officeDocument/2006/relationships/image" Target="../media/image8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5.png"/><Relationship Id="rId4" Type="http://schemas.openxmlformats.org/officeDocument/2006/relationships/image" Target="../media/image104.png"/><Relationship Id="rId5" Type="http://schemas.openxmlformats.org/officeDocument/2006/relationships/image" Target="../media/image99.png"/><Relationship Id="rId6" Type="http://schemas.openxmlformats.org/officeDocument/2006/relationships/image" Target="../media/image105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202124"/>
                </a:solidFill>
              </a:rPr>
              <a:t>Data Science YouTube channels Video Metadata</a:t>
            </a:r>
            <a:endParaRPr b="1" sz="28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Anson Hsu, Aidan Nguyen, Ryan Wong, James Baguley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Data clean-up/Preparation</a:t>
            </a:r>
            <a:endParaRPr/>
          </a:p>
        </p:txBody>
      </p:sp>
      <p:sp>
        <p:nvSpPr>
          <p:cNvPr id="352" name="Google Shape;352;p22"/>
          <p:cNvSpPr txBox="1"/>
          <p:nvPr>
            <p:ph idx="1" type="body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AutoNum type="arabicPeriod"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Missing data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25" y="2086000"/>
            <a:ext cx="1967058" cy="29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2"/>
          <p:cNvSpPr txBox="1"/>
          <p:nvPr/>
        </p:nvSpPr>
        <p:spPr>
          <a:xfrm>
            <a:off x="3646175" y="1461400"/>
            <a:ext cx="4201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c)	Like count, dislike count, Comment count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6204900" y="1937575"/>
            <a:ext cx="29391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arenR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Filled the -1 for missing value in Like count, dislike count, Comment count.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arenR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Create the 2 new columns: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0: There is the value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1: There is the error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Google Shape;3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959" y="1842846"/>
            <a:ext cx="2018450" cy="32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5525"/>
            <a:ext cx="4609499" cy="40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95525"/>
            <a:ext cx="4419601" cy="414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>
            <p:ph type="title"/>
          </p:nvPr>
        </p:nvSpPr>
        <p:spPr>
          <a:xfrm>
            <a:off x="660950" y="232850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950"/>
            <a:ext cx="8676150" cy="49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732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19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5" y="68350"/>
            <a:ext cx="81217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50" y="326625"/>
            <a:ext cx="7615774" cy="43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343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75" y="240575"/>
            <a:ext cx="7682700" cy="477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88" y="0"/>
            <a:ext cx="6315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1: Project Goal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2. Data Description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3: Data clean-up/preparation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4: EDA/preparation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5. Comprehensive Information Approach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6: </a:t>
            </a:r>
            <a:r>
              <a:rPr lang="en" sz="1825">
                <a:latin typeface="Arial"/>
                <a:ea typeface="Arial"/>
                <a:cs typeface="Arial"/>
                <a:sym typeface="Arial"/>
              </a:rPr>
              <a:t>Thumbnail-based Approach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" sz="1825">
                <a:latin typeface="Arial"/>
                <a:ea typeface="Arial"/>
                <a:cs typeface="Arial"/>
                <a:sym typeface="Arial"/>
              </a:rPr>
              <a:t>Text-based Approach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096"/>
            <a:ext cx="9144000" cy="4715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812"/>
            <a:ext cx="9144000" cy="471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338" y="0"/>
            <a:ext cx="67593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26" name="Google Shape;426;p35"/>
          <p:cNvSpPr txBox="1"/>
          <p:nvPr>
            <p:ph idx="1" type="body"/>
          </p:nvPr>
        </p:nvSpPr>
        <p:spPr>
          <a:xfrm>
            <a:off x="-44675" y="4570525"/>
            <a:ext cx="87681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Pipeline: Split numerical/</a:t>
            </a:r>
            <a:r>
              <a:rPr lang="en" sz="1400"/>
              <a:t>categorical</a:t>
            </a:r>
            <a:r>
              <a:rPr lang="en" sz="1400"/>
              <a:t> columns before applying SimpleImputer and OneHotEncoder.</a:t>
            </a:r>
            <a:endParaRPr sz="1400"/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75" y="1605975"/>
            <a:ext cx="8186192" cy="5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6750" y="2127294"/>
            <a:ext cx="7030502" cy="243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34" name="Google Shape;434;p36"/>
          <p:cNvSpPr txBox="1"/>
          <p:nvPr>
            <p:ph idx="1" type="body"/>
          </p:nvPr>
        </p:nvSpPr>
        <p:spPr>
          <a:xfrm>
            <a:off x="603775" y="1944050"/>
            <a:ext cx="439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Gridsearch CV applied to find best Depth for the decision tree</a:t>
            </a:r>
            <a:endParaRPr sz="1400"/>
          </a:p>
        </p:txBody>
      </p:sp>
      <p:pic>
        <p:nvPicPr>
          <p:cNvPr id="435" name="Google Shape;4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325" y="1944047"/>
            <a:ext cx="3969200" cy="31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00" y="3090925"/>
            <a:ext cx="4884426" cy="6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42" name="Google Shape;442;p37"/>
          <p:cNvSpPr txBox="1"/>
          <p:nvPr>
            <p:ph idx="1" type="body"/>
          </p:nvPr>
        </p:nvSpPr>
        <p:spPr>
          <a:xfrm>
            <a:off x="185150" y="3097000"/>
            <a:ext cx="44220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71% accuracy on test set at depth 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Similarity of scores implies good fit</a:t>
            </a:r>
            <a:endParaRPr sz="1400"/>
          </a:p>
        </p:txBody>
      </p:sp>
      <p:pic>
        <p:nvPicPr>
          <p:cNvPr id="443" name="Google Shape;4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625" y="1755977"/>
            <a:ext cx="3932375" cy="30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" y="2181225"/>
            <a:ext cx="5275224" cy="4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450" name="Google Shape;4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6000"/>
            <a:ext cx="4109350" cy="11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8725"/>
            <a:ext cx="4109350" cy="984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0175" y="1597875"/>
            <a:ext cx="4766200" cy="11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5088" y="2947925"/>
            <a:ext cx="4816383" cy="11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59" name="Google Shape;459;p39"/>
          <p:cNvSpPr txBox="1"/>
          <p:nvPr>
            <p:ph idx="1" type="body"/>
          </p:nvPr>
        </p:nvSpPr>
        <p:spPr>
          <a:xfrm>
            <a:off x="420400" y="1990050"/>
            <a:ext cx="3916800" cy="25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Same Preprocessing steps as Decision Tree, apply SimpleImputer to all columns and OneHotEncoder to </a:t>
            </a:r>
            <a:r>
              <a:rPr lang="en" sz="1400"/>
              <a:t>Categorical</a:t>
            </a:r>
            <a:r>
              <a:rPr lang="en" sz="1400"/>
              <a:t> Columns before applying Random Forest</a:t>
            </a:r>
            <a:endParaRPr sz="1400"/>
          </a:p>
        </p:txBody>
      </p:sp>
      <p:pic>
        <p:nvPicPr>
          <p:cNvPr id="460" name="Google Shape;4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124" y="1831463"/>
            <a:ext cx="4385225" cy="28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66" name="Google Shape;466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max features and depth and apply GridsearchCV to pipeline to find best parameters.</a:t>
            </a:r>
            <a:endParaRPr sz="1400"/>
          </a:p>
        </p:txBody>
      </p:sp>
      <p:pic>
        <p:nvPicPr>
          <p:cNvPr id="467" name="Google Shape;4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00" y="2761624"/>
            <a:ext cx="8317801" cy="13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473" name="Google Shape;473;p41"/>
          <p:cNvSpPr txBox="1"/>
          <p:nvPr>
            <p:ph idx="1" type="body"/>
          </p:nvPr>
        </p:nvSpPr>
        <p:spPr>
          <a:xfrm>
            <a:off x="236625" y="2281300"/>
            <a:ext cx="3932100" cy="26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77% accuracy on test set is greater than the 71% accuracy on the decision tree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Training set scores higher than test set but not significantly enough to be overfitted</a:t>
            </a:r>
            <a:endParaRPr sz="1400"/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0" y="1514025"/>
            <a:ext cx="9081098" cy="4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08032"/>
            <a:ext cx="4157475" cy="343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1.	Comprehensive Information Approach: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Incorporates general video details, including like count, dislike count, video category, and publish time, etc.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Aims to quantify the superior predictive performance compared to thumbnail and text-based methods.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 amt="52999"/>
          </a:blip>
          <a:stretch>
            <a:fillRect/>
          </a:stretch>
        </p:blipFill>
        <p:spPr>
          <a:xfrm>
            <a:off x="1851650" y="2930251"/>
            <a:ext cx="7645024" cy="22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481" name="Google Shape;481;p42"/>
          <p:cNvSpPr txBox="1"/>
          <p:nvPr>
            <p:ph idx="1" type="body"/>
          </p:nvPr>
        </p:nvSpPr>
        <p:spPr>
          <a:xfrm>
            <a:off x="439475" y="1830700"/>
            <a:ext cx="378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Pipeline now incorporates standard scaler on numerical values before applying Gradient Boosting</a:t>
            </a:r>
            <a:endParaRPr sz="1400"/>
          </a:p>
        </p:txBody>
      </p:sp>
      <p:pic>
        <p:nvPicPr>
          <p:cNvPr id="482" name="Google Shape;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975" y="1391763"/>
            <a:ext cx="47244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488" name="Google Shape;488;p4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Apply GridSearchCV to determine the optimal learning rate and number of estimators.</a:t>
            </a:r>
            <a:endParaRPr sz="1400"/>
          </a:p>
        </p:txBody>
      </p:sp>
      <p:pic>
        <p:nvPicPr>
          <p:cNvPr id="489" name="Google Shape;4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88" y="2821025"/>
            <a:ext cx="8570024" cy="13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Approach: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Boosting</a:t>
            </a:r>
            <a:endParaRPr/>
          </a:p>
        </p:txBody>
      </p:sp>
      <p:sp>
        <p:nvSpPr>
          <p:cNvPr id="495" name="Google Shape;495;p44"/>
          <p:cNvSpPr txBox="1"/>
          <p:nvPr>
            <p:ph idx="1" type="body"/>
          </p:nvPr>
        </p:nvSpPr>
        <p:spPr>
          <a:xfrm>
            <a:off x="313650" y="2281300"/>
            <a:ext cx="3914400" cy="23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 score is similar to the test score of the Random Forest model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Higher similarity to the training score implies this is better fitted than the Random Forest model</a:t>
            </a:r>
            <a:endParaRPr sz="1400"/>
          </a:p>
        </p:txBody>
      </p:sp>
      <p:pic>
        <p:nvPicPr>
          <p:cNvPr id="496" name="Google Shape;4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7150"/>
            <a:ext cx="8679250" cy="6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8050"/>
            <a:ext cx="4181600" cy="34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503" name="Google Shape;503;p45"/>
          <p:cNvSpPr txBox="1"/>
          <p:nvPr>
            <p:ph idx="1" type="body"/>
          </p:nvPr>
        </p:nvSpPr>
        <p:spPr>
          <a:xfrm>
            <a:off x="1095050" y="2797275"/>
            <a:ext cx="3555900" cy="16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Same preprocessor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 Grid Search CV to choose the best parameter for C</a:t>
            </a:r>
            <a:endParaRPr/>
          </a:p>
        </p:txBody>
      </p:sp>
      <p:pic>
        <p:nvPicPr>
          <p:cNvPr id="504" name="Google Shape;5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750" y="2697100"/>
            <a:ext cx="3387400" cy="18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88" y="1886075"/>
            <a:ext cx="7030524" cy="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125" y="1171247"/>
            <a:ext cx="7102024" cy="6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512" name="Google Shape;5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650" y="1182450"/>
            <a:ext cx="4189024" cy="34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700" y="1597863"/>
            <a:ext cx="413385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6"/>
          <p:cNvSpPr txBox="1"/>
          <p:nvPr/>
        </p:nvSpPr>
        <p:spPr>
          <a:xfrm>
            <a:off x="345700" y="3175750"/>
            <a:ext cx="37455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Accuracy is 0.700292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Best parameter for C is 100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Kernelized SVM</a:t>
            </a:r>
            <a:endParaRPr/>
          </a:p>
        </p:txBody>
      </p:sp>
      <p:sp>
        <p:nvSpPr>
          <p:cNvPr id="520" name="Google Shape;520;p47"/>
          <p:cNvSpPr txBox="1"/>
          <p:nvPr>
            <p:ph idx="1" type="body"/>
          </p:nvPr>
        </p:nvSpPr>
        <p:spPr>
          <a:xfrm>
            <a:off x="1303800" y="3494850"/>
            <a:ext cx="70305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Same preprocessor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 Grid Search CV to choose the best parameters for C &amp; gamma  </a:t>
            </a:r>
            <a:endParaRPr/>
          </a:p>
        </p:txBody>
      </p:sp>
      <p:pic>
        <p:nvPicPr>
          <p:cNvPr id="521" name="Google Shape;5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50" y="1266000"/>
            <a:ext cx="703897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Kernelized SVM</a:t>
            </a:r>
            <a:endParaRPr/>
          </a:p>
        </p:txBody>
      </p:sp>
      <p:sp>
        <p:nvSpPr>
          <p:cNvPr id="527" name="Google Shape;527;p48"/>
          <p:cNvSpPr txBox="1"/>
          <p:nvPr>
            <p:ph idx="1" type="body"/>
          </p:nvPr>
        </p:nvSpPr>
        <p:spPr>
          <a:xfrm>
            <a:off x="1303800" y="3247650"/>
            <a:ext cx="3619500" cy="1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Accuracy Score: 0.59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Best parameters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C: 100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Gamma: 0.032</a:t>
            </a:r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86925"/>
            <a:ext cx="4336000" cy="8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200" y="1750275"/>
            <a:ext cx="2816838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0" y="2299375"/>
            <a:ext cx="4336000" cy="7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Classifier</a:t>
            </a:r>
            <a:endParaRPr/>
          </a:p>
        </p:txBody>
      </p:sp>
      <p:sp>
        <p:nvSpPr>
          <p:cNvPr id="536" name="Google Shape;536;p49"/>
          <p:cNvSpPr txBox="1"/>
          <p:nvPr>
            <p:ph idx="1" type="body"/>
          </p:nvPr>
        </p:nvSpPr>
        <p:spPr>
          <a:xfrm>
            <a:off x="1219125" y="2324525"/>
            <a:ext cx="3924300" cy="21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Pipeline: Use the same preprocessor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 GridsearchCV to choose the best hidden layer size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813" y="2235638"/>
            <a:ext cx="33242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113" y="1250350"/>
            <a:ext cx="71151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Classifier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0"/>
          <p:cNvSpPr txBox="1"/>
          <p:nvPr>
            <p:ph idx="1" type="body"/>
          </p:nvPr>
        </p:nvSpPr>
        <p:spPr>
          <a:xfrm>
            <a:off x="1303800" y="2481075"/>
            <a:ext cx="3394500" cy="20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Accuracy Score: 0.714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best accuracy is when hidden layer size: (10,)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Similar to D</a:t>
            </a:r>
            <a:r>
              <a:rPr lang="en"/>
              <a:t>ecision Tree</a:t>
            </a:r>
            <a:endParaRPr/>
          </a:p>
        </p:txBody>
      </p:sp>
      <p:pic>
        <p:nvPicPr>
          <p:cNvPr id="545" name="Google Shape;5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41325"/>
            <a:ext cx="3960575" cy="6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700" y="1859225"/>
            <a:ext cx="4127700" cy="31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52" name="Google Shape;552;p51"/>
          <p:cNvSpPr txBox="1"/>
          <p:nvPr>
            <p:ph idx="1" type="body"/>
          </p:nvPr>
        </p:nvSpPr>
        <p:spPr>
          <a:xfrm>
            <a:off x="493850" y="1808250"/>
            <a:ext cx="2712300" cy="27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Random Forest: 0.771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Gradient Boosting: 0.766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MLP CLassifier: 0.7137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Decision Tree: 0.7128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Logistic Regression: 0.700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Kernelized SVM 0.5915</a:t>
            </a:r>
            <a:endParaRPr/>
          </a:p>
        </p:txBody>
      </p:sp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575" y="1290825"/>
            <a:ext cx="5011973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2.	</a:t>
            </a:r>
            <a:r>
              <a:rPr b="1" lang="en" sz="1825">
                <a:latin typeface="Arial"/>
                <a:ea typeface="Arial"/>
                <a:cs typeface="Arial"/>
                <a:sym typeface="Arial"/>
              </a:rPr>
              <a:t>Thumbnail-based Approach: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Utilizes thumbnail images to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predict YouTube video view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counts.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Investigates the visual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elements' impact on viewer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engagement.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5389650" y="0"/>
            <a:ext cx="3149450" cy="322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4850186" y="3224425"/>
            <a:ext cx="4203989" cy="18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2"/>
          <p:cNvSpPr txBox="1"/>
          <p:nvPr>
            <p:ph idx="1" type="body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CNN Model Implement on Image Datasets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Transform the image to np.array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The shape of dataset which is X: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(34192 , 128 , 128 , 3)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560" name="Google Shape;5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275" y="1945550"/>
            <a:ext cx="3093078" cy="30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175" y="3092975"/>
            <a:ext cx="2927501" cy="18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2"/>
          <p:cNvSpPr/>
          <p:nvPr/>
        </p:nvSpPr>
        <p:spPr>
          <a:xfrm>
            <a:off x="4364650" y="4011925"/>
            <a:ext cx="977400" cy="35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568" name="Google Shape;568;p53"/>
          <p:cNvSpPr txBox="1"/>
          <p:nvPr>
            <p:ph idx="1" type="body"/>
          </p:nvPr>
        </p:nvSpPr>
        <p:spPr>
          <a:xfrm>
            <a:off x="1142125" y="1127974"/>
            <a:ext cx="75651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Convert the target labels (y) into the one-hot format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[1,0,0,0,0] =&gt; viewCount group 1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[0,1,0,0,0] =&gt; viewCount group 2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[0,0,1,0,0] =&gt; viewCount group 3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[0,0,0,1,0] =&gt; viewCount group 4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[0,0,0,0,1] =&gt; viewCount group 5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Train Test split by 9:1 and normalize the X_tain and X_test in between [0,1]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X_train,X_test = X_train/255.0,X_test/255.0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569" name="Google Shape;5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675" y="2790213"/>
            <a:ext cx="2498275" cy="1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pic>
        <p:nvPicPr>
          <p:cNvPr id="575" name="Google Shape;5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5" y="1394050"/>
            <a:ext cx="5073701" cy="36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775" y="1643875"/>
            <a:ext cx="3575051" cy="269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54"/>
          <p:cNvCxnSpPr/>
          <p:nvPr/>
        </p:nvCxnSpPr>
        <p:spPr>
          <a:xfrm>
            <a:off x="6407325" y="3747400"/>
            <a:ext cx="7500" cy="64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54"/>
          <p:cNvSpPr txBox="1"/>
          <p:nvPr/>
        </p:nvSpPr>
        <p:spPr>
          <a:xfrm>
            <a:off x="6062000" y="4393900"/>
            <a:ext cx="11388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Filters</a:t>
            </a:r>
            <a:endParaRPr sz="13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79" name="Google Shape;579;p54"/>
          <p:cNvCxnSpPr>
            <a:endCxn id="578" idx="1"/>
          </p:cNvCxnSpPr>
          <p:nvPr/>
        </p:nvCxnSpPr>
        <p:spPr>
          <a:xfrm>
            <a:off x="3710600" y="4085350"/>
            <a:ext cx="2351400" cy="51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54"/>
          <p:cNvSpPr txBox="1"/>
          <p:nvPr/>
        </p:nvSpPr>
        <p:spPr>
          <a:xfrm>
            <a:off x="6892275" y="50700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pic>
        <p:nvPicPr>
          <p:cNvPr id="586" name="Google Shape;5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00" y="1814925"/>
            <a:ext cx="3870549" cy="20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425" y="1334675"/>
            <a:ext cx="4388574" cy="34188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5"/>
          <p:cNvSpPr txBox="1"/>
          <p:nvPr/>
        </p:nvSpPr>
        <p:spPr>
          <a:xfrm>
            <a:off x="6855550" y="39690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6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594" name="Google Shape;594;p56"/>
          <p:cNvSpPr txBox="1"/>
          <p:nvPr>
            <p:ph idx="1" type="body"/>
          </p:nvPr>
        </p:nvSpPr>
        <p:spPr>
          <a:xfrm>
            <a:off x="1142125" y="1127972"/>
            <a:ext cx="38031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Model Structure of CNN: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Filters size is 3 x 3 for Conv1 and Conv2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Conv1 has 32 filters		Conv2 has 64 filters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After Conv-Max pooling, 2 fully connected layers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Softmax with 5 group for the output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595" name="Google Shape;5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975" y="907550"/>
            <a:ext cx="3284050" cy="416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601" name="Google Shape;601;p57"/>
          <p:cNvSpPr txBox="1"/>
          <p:nvPr>
            <p:ph idx="1" type="body"/>
          </p:nvPr>
        </p:nvSpPr>
        <p:spPr>
          <a:xfrm>
            <a:off x="1142125" y="1127972"/>
            <a:ext cx="38031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Output: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02" name="Google Shape;6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27" y="1652650"/>
            <a:ext cx="5572100" cy="11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712" y="2828850"/>
            <a:ext cx="4458364" cy="2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925" y="2918900"/>
            <a:ext cx="3857075" cy="29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8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610" name="Google Shape;610;p58"/>
          <p:cNvSpPr txBox="1"/>
          <p:nvPr>
            <p:ph idx="1" type="body"/>
          </p:nvPr>
        </p:nvSpPr>
        <p:spPr>
          <a:xfrm>
            <a:off x="1142125" y="1127975"/>
            <a:ext cx="64704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CNN Model Implement With Image Augmentation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11" name="Google Shape;6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22" y="1667900"/>
            <a:ext cx="2965800" cy="33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975" y="1667900"/>
            <a:ext cx="2965800" cy="332857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8"/>
          <p:cNvSpPr/>
          <p:nvPr/>
        </p:nvSpPr>
        <p:spPr>
          <a:xfrm>
            <a:off x="4134950" y="3225700"/>
            <a:ext cx="977400" cy="35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9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Thumbnail-based Approach</a:t>
            </a:r>
            <a:endParaRPr/>
          </a:p>
        </p:txBody>
      </p:sp>
      <p:sp>
        <p:nvSpPr>
          <p:cNvPr id="619" name="Google Shape;619;p59"/>
          <p:cNvSpPr txBox="1"/>
          <p:nvPr>
            <p:ph idx="1" type="body"/>
          </p:nvPr>
        </p:nvSpPr>
        <p:spPr>
          <a:xfrm>
            <a:off x="1142125" y="1127972"/>
            <a:ext cx="38031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Output: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20" name="Google Shape;6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47" y="1997850"/>
            <a:ext cx="6031901" cy="7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150" y="2848175"/>
            <a:ext cx="4478026" cy="22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049" y="2972725"/>
            <a:ext cx="3803099" cy="51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0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28" name="Google Shape;628;p60"/>
          <p:cNvSpPr txBox="1"/>
          <p:nvPr>
            <p:ph idx="1" type="body"/>
          </p:nvPr>
        </p:nvSpPr>
        <p:spPr>
          <a:xfrm>
            <a:off x="1142125" y="1127975"/>
            <a:ext cx="57060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RNN Model Implement on Text Datasets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X: the Video Title + Description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Y: 5 different group of view count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29" name="Google Shape;6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625" y="1239725"/>
            <a:ext cx="3461851" cy="34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275" y="3128257"/>
            <a:ext cx="3904250" cy="3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36" name="Google Shape;636;p61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Tokenization and Data Clean 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Tokenization: the process of breaking down text into individual words or subwords, enabling analysis and processing at a granular level.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Clean the stop word by nltk package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Example of first instance from training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37" name="Google Shape;6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476" y="2789625"/>
            <a:ext cx="8156250" cy="2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463" y="4213075"/>
            <a:ext cx="528637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3.	</a:t>
            </a:r>
            <a:r>
              <a:rPr b="1" lang="en" sz="1825">
                <a:latin typeface="Arial"/>
                <a:ea typeface="Arial"/>
                <a:cs typeface="Arial"/>
                <a:sym typeface="Arial"/>
              </a:rPr>
              <a:t>Text-based Approach: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Extracts insights from video titles and descriptions to forecast view counts.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Evaluates the significance of textual content in predicting viewer interest.</a:t>
            </a:r>
            <a:endParaRPr sz="1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2415950" y="2929475"/>
            <a:ext cx="6626700" cy="22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2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44" name="Google Shape;644;p62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Tokenization and Data Clean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25">
                <a:latin typeface="Arial"/>
                <a:ea typeface="Arial"/>
                <a:cs typeface="Arial"/>
                <a:sym typeface="Arial"/>
              </a:rPr>
              <a:t>The text length has high variety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1825">
                <a:latin typeface="Arial"/>
                <a:ea typeface="Arial"/>
                <a:cs typeface="Arial"/>
                <a:sym typeface="Arial"/>
              </a:rPr>
              <a:t>ean(num_tokens) + 2 * Std(num_tokens) = 520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The text has less than 520 tokens is about 93% of whole data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45" name="Google Shape;6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700" y="1568100"/>
            <a:ext cx="20955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3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51" name="Google Shape;651;p63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Padding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25">
                <a:latin typeface="Arial"/>
                <a:ea typeface="Arial"/>
                <a:cs typeface="Arial"/>
                <a:sym typeface="Arial"/>
              </a:rPr>
              <a:t>One of the instance has less than 520 tokens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The input of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X_train : (30772, 520)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X_test  : (3420, 520)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52" name="Google Shape;6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675" y="2080225"/>
            <a:ext cx="3104725" cy="7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900" y="2106851"/>
            <a:ext cx="3766725" cy="16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3"/>
          <p:cNvSpPr txBox="1"/>
          <p:nvPr/>
        </p:nvSpPr>
        <p:spPr>
          <a:xfrm>
            <a:off x="4057650" y="4264750"/>
            <a:ext cx="2424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Also split train test as 9:1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4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60" name="Google Shape;660;p64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61" name="Google Shape;6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425" y="1054350"/>
            <a:ext cx="4731626" cy="34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4"/>
          <p:cNvSpPr txBox="1"/>
          <p:nvPr/>
        </p:nvSpPr>
        <p:spPr>
          <a:xfrm>
            <a:off x="6855550" y="39690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3" name="Google Shape;663;p64"/>
          <p:cNvSpPr txBox="1"/>
          <p:nvPr/>
        </p:nvSpPr>
        <p:spPr>
          <a:xfrm>
            <a:off x="5735825" y="4151450"/>
            <a:ext cx="2108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For this study, using 512 dim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664" name="Google Shape;66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825" y="1279600"/>
            <a:ext cx="1691250" cy="16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4076" y="2571749"/>
            <a:ext cx="1691250" cy="167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5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71" name="Google Shape;671;p65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 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72" name="Google Shape;6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49" y="1278550"/>
            <a:ext cx="4423675" cy="33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150" y="1159501"/>
            <a:ext cx="3716076" cy="34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5"/>
          <p:cNvSpPr txBox="1"/>
          <p:nvPr/>
        </p:nvSpPr>
        <p:spPr>
          <a:xfrm>
            <a:off x="5599075" y="764175"/>
            <a:ext cx="1190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Simple RNN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5" name="Google Shape;675;p65"/>
          <p:cNvSpPr txBox="1"/>
          <p:nvPr/>
        </p:nvSpPr>
        <p:spPr>
          <a:xfrm>
            <a:off x="6855550" y="39690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81" name="Google Shape;681;p66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Model Structure of LSTM and GRU: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82" name="Google Shape;6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50" y="1528350"/>
            <a:ext cx="3167700" cy="35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350" y="1526750"/>
            <a:ext cx="3167699" cy="358160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6"/>
          <p:cNvSpPr txBox="1"/>
          <p:nvPr/>
        </p:nvSpPr>
        <p:spPr>
          <a:xfrm>
            <a:off x="6951100" y="1723050"/>
            <a:ext cx="1983900" cy="23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GRU has less param need to be trained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GRU is less complex than LSTM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7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690" name="Google Shape;690;p67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Model Structure of LSTM and GRU: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691" name="Google Shape;6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00" y="1694399"/>
            <a:ext cx="4316649" cy="22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800" y="1694400"/>
            <a:ext cx="4316649" cy="223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950" y="4192050"/>
            <a:ext cx="4267050" cy="3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399" y="4223809"/>
            <a:ext cx="4267050" cy="31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700" name="Google Shape;700;p68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Model Structure of 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Bi-direction GRU &amp; 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Multihead-attention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GRU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701" name="Google Shape;7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1625" y="962575"/>
            <a:ext cx="2671125" cy="41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750" y="962575"/>
            <a:ext cx="2537694" cy="41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9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708" name="Google Shape;708;p69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709" name="Google Shape;70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00" y="1719300"/>
            <a:ext cx="4103624" cy="26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69"/>
          <p:cNvSpPr txBox="1"/>
          <p:nvPr/>
        </p:nvSpPr>
        <p:spPr>
          <a:xfrm>
            <a:off x="6848425" y="194450"/>
            <a:ext cx="22116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Referenced by: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HUNG-YI LEE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Professor of the Department of Electrical Engineering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 National Taiwan University</a:t>
            </a:r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11" name="Google Shape;71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550" y="1076300"/>
            <a:ext cx="3130323" cy="24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325" y="3480925"/>
            <a:ext cx="4726324" cy="16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9"/>
          <p:cNvSpPr txBox="1"/>
          <p:nvPr/>
        </p:nvSpPr>
        <p:spPr>
          <a:xfrm>
            <a:off x="4695275" y="881750"/>
            <a:ext cx="1645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Attention on RNN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0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719" name="Google Shape;719;p70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Bi-direction GRU &amp; Multihead-Attention GRU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pic>
        <p:nvPicPr>
          <p:cNvPr id="720" name="Google Shape;7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" y="1541938"/>
            <a:ext cx="4480276" cy="22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750" y="1541975"/>
            <a:ext cx="4480276" cy="229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350" y="4012775"/>
            <a:ext cx="4209701" cy="3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875" y="4012775"/>
            <a:ext cx="4170975" cy="3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sp>
        <p:nvSpPr>
          <p:cNvPr id="729" name="Google Shape;729;p71"/>
          <p:cNvSpPr txBox="1"/>
          <p:nvPr>
            <p:ph idx="1" type="body"/>
          </p:nvPr>
        </p:nvSpPr>
        <p:spPr>
          <a:xfrm>
            <a:off x="1142125" y="1127975"/>
            <a:ext cx="7917900" cy="38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Report of Every Model in Approach 1 and 2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graphicFrame>
        <p:nvGraphicFramePr>
          <p:cNvPr id="730" name="Google Shape;730;p71"/>
          <p:cNvGraphicFramePr/>
          <p:nvPr/>
        </p:nvGraphicFramePr>
        <p:xfrm>
          <a:off x="798150" y="195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{D0656354-3401-47A9-B7AC-C08FC1C99FE9}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 AUG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LSTM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Bidir GRU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Ats GRU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0.47398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0.44064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0.51842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0.54152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0.550</a:t>
                      </a:r>
                      <a:r>
                        <a:rPr lang="en"/>
                        <a:t>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0.54649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6815975" y="2683934"/>
            <a:ext cx="2285275" cy="227869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142125" y="1136100"/>
            <a:ext cx="55590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Since comparing 3 approach, and there is missing value on thumbnail.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Char char="●"/>
            </a:pPr>
            <a:r>
              <a:rPr lang="en" sz="1825">
                <a:latin typeface="Arial"/>
                <a:ea typeface="Arial"/>
                <a:cs typeface="Arial"/>
                <a:sym typeface="Arial"/>
              </a:rPr>
              <a:t>Extracted 34192/44261 = 77.25% of data has thumbnail links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-325437" lvl="0" marL="457200" rtl="0" algn="l">
              <a:spcBef>
                <a:spcPts val="1000"/>
              </a:spcBef>
              <a:spcAft>
                <a:spcPts val="0"/>
              </a:spcAft>
              <a:buSzPts val="1525"/>
              <a:buFont typeface="Arial"/>
              <a:buChar char="●"/>
            </a:pPr>
            <a:r>
              <a:rPr lang="en" sz="1525">
                <a:latin typeface="Arial"/>
                <a:ea typeface="Arial"/>
                <a:cs typeface="Arial"/>
                <a:sym typeface="Arial"/>
              </a:rPr>
              <a:t>Numerical Feature: 						durationSec, likeCount, dislikeCount, commentCount, days_since_published, sin_hour, cos_hour</a:t>
            </a:r>
            <a:endParaRPr sz="1525">
              <a:latin typeface="Arial"/>
              <a:ea typeface="Arial"/>
              <a:cs typeface="Arial"/>
              <a:sym typeface="Arial"/>
            </a:endParaRPr>
          </a:p>
          <a:p>
            <a:pPr indent="-325437" lvl="0" marL="457200" rtl="0" algn="l">
              <a:spcBef>
                <a:spcPts val="0"/>
              </a:spcBef>
              <a:spcAft>
                <a:spcPts val="0"/>
              </a:spcAft>
              <a:buSzPts val="1525"/>
              <a:buFont typeface="Arial"/>
              <a:buChar char="●"/>
            </a:pPr>
            <a:r>
              <a:rPr lang="en" sz="1525">
                <a:latin typeface="Arial"/>
                <a:ea typeface="Arial"/>
                <a:cs typeface="Arial"/>
                <a:sym typeface="Arial"/>
              </a:rPr>
              <a:t>Categorical Feature: 						channelTitle, videoCategoryLabel, definition, caption, licensedContent, comment_error, like_dislike_error ,daysOfWeek, month, year</a:t>
            </a:r>
            <a:endParaRPr sz="182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25"/>
          </a:p>
        </p:txBody>
      </p:sp>
      <p:sp>
        <p:nvSpPr>
          <p:cNvPr id="314" name="Google Shape;314;p18"/>
          <p:cNvSpPr txBox="1"/>
          <p:nvPr/>
        </p:nvSpPr>
        <p:spPr>
          <a:xfrm>
            <a:off x="6605600" y="2257625"/>
            <a:ext cx="2380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Thumbernail_maxres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8"/>
          <p:cNvSpPr txBox="1"/>
          <p:nvPr/>
        </p:nvSpPr>
        <p:spPr>
          <a:xfrm>
            <a:off x="6605600" y="380050"/>
            <a:ext cx="24471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Video Title and Description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970" y="904545"/>
            <a:ext cx="1786597" cy="6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3700" y="1610083"/>
            <a:ext cx="2152697" cy="6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2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Text-based Approach</a:t>
            </a:r>
            <a:endParaRPr/>
          </a:p>
        </p:txBody>
      </p:sp>
      <p:pic>
        <p:nvPicPr>
          <p:cNvPr id="736" name="Google Shape;7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4" y="1006524"/>
            <a:ext cx="2276600" cy="19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4" y="2946351"/>
            <a:ext cx="2276600" cy="195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450" y="1026400"/>
            <a:ext cx="2276600" cy="193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6448" y="3019450"/>
            <a:ext cx="2276601" cy="19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9086" y="1006525"/>
            <a:ext cx="2292414" cy="19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2"/>
          <p:cNvSpPr txBox="1"/>
          <p:nvPr/>
        </p:nvSpPr>
        <p:spPr>
          <a:xfrm>
            <a:off x="2571750" y="1607800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CNN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2" name="Google Shape;742;p72"/>
          <p:cNvSpPr txBox="1"/>
          <p:nvPr/>
        </p:nvSpPr>
        <p:spPr>
          <a:xfrm>
            <a:off x="3159575" y="1607800"/>
            <a:ext cx="670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LSTM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3" name="Google Shape;743;p72"/>
          <p:cNvSpPr txBox="1"/>
          <p:nvPr/>
        </p:nvSpPr>
        <p:spPr>
          <a:xfrm>
            <a:off x="2571750" y="3826238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CNN AUG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4" name="Google Shape;744;p72"/>
          <p:cNvSpPr txBox="1"/>
          <p:nvPr/>
        </p:nvSpPr>
        <p:spPr>
          <a:xfrm>
            <a:off x="8347200" y="1697600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Bidir GRU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5" name="Google Shape;745;p72"/>
          <p:cNvSpPr txBox="1"/>
          <p:nvPr/>
        </p:nvSpPr>
        <p:spPr>
          <a:xfrm>
            <a:off x="3190225" y="3826250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GRU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6" name="Google Shape;746;p72"/>
          <p:cNvSpPr txBox="1"/>
          <p:nvPr/>
        </p:nvSpPr>
        <p:spPr>
          <a:xfrm>
            <a:off x="8347200" y="4030425"/>
            <a:ext cx="5217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Ats GRU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47" name="Google Shape;747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4900" y="3019450"/>
            <a:ext cx="2276601" cy="19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Data clean-up/Preparation</a:t>
            </a:r>
            <a:endParaRPr/>
          </a:p>
        </p:txBody>
      </p:sp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AutoNum type="arabicPeriod"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Missing data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25" y="2086000"/>
            <a:ext cx="1967058" cy="29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225" y="2085997"/>
            <a:ext cx="6038774" cy="11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3646175" y="1461400"/>
            <a:ext cx="3042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lphaLcParenR"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Those have only 1 missing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3879375" y="3341350"/>
            <a:ext cx="4739700" cy="1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Those missing value are all happen in this row.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Just drop the this row, it won’t caused.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Data clean-up/Preparation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AutoNum type="arabicPeriod"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Missing data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25" y="2086000"/>
            <a:ext cx="1967058" cy="29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0"/>
          <p:cNvSpPr txBox="1"/>
          <p:nvPr/>
        </p:nvSpPr>
        <p:spPr>
          <a:xfrm>
            <a:off x="3646175" y="1461400"/>
            <a:ext cx="3042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b)	Like count and Dislike count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325" y="1881526"/>
            <a:ext cx="1434313" cy="31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0"/>
          <p:cNvSpPr txBox="1"/>
          <p:nvPr/>
        </p:nvSpPr>
        <p:spPr>
          <a:xfrm>
            <a:off x="5841550" y="1939775"/>
            <a:ext cx="2939100" cy="30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Like and dislike’’s missing value will only happen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simultaneously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1142125" y="282625"/>
            <a:ext cx="7565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 Data clean-up/Preparation</a:t>
            </a:r>
            <a:endParaRPr/>
          </a:p>
        </p:txBody>
      </p:sp>
      <p:sp>
        <p:nvSpPr>
          <p:cNvPr id="343" name="Google Shape;343;p21"/>
          <p:cNvSpPr txBox="1"/>
          <p:nvPr>
            <p:ph idx="1" type="body"/>
          </p:nvPr>
        </p:nvSpPr>
        <p:spPr>
          <a:xfrm>
            <a:off x="1142125" y="1127985"/>
            <a:ext cx="7565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487" lvl="0" marL="457200" rtl="0" algn="l">
              <a:spcBef>
                <a:spcPts val="0"/>
              </a:spcBef>
              <a:spcAft>
                <a:spcPts val="0"/>
              </a:spcAft>
              <a:buSzPts val="1825"/>
              <a:buFont typeface="Arial"/>
              <a:buAutoNum type="arabicPeriod"/>
            </a:pPr>
            <a:r>
              <a:rPr b="1" lang="en" sz="1825">
                <a:latin typeface="Arial"/>
                <a:ea typeface="Arial"/>
                <a:cs typeface="Arial"/>
                <a:sym typeface="Arial"/>
              </a:rPr>
              <a:t>Missing data</a:t>
            </a:r>
            <a:endParaRPr b="1" sz="182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25" y="2086000"/>
            <a:ext cx="1967058" cy="29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 txBox="1"/>
          <p:nvPr/>
        </p:nvSpPr>
        <p:spPr>
          <a:xfrm>
            <a:off x="3646175" y="1461400"/>
            <a:ext cx="3042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b="1"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	Comment count</a:t>
            </a:r>
            <a:endParaRPr b="1"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6" name="Google Shape;3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725" y="1929500"/>
            <a:ext cx="4673226" cy="29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